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12"/>
  </p:notesMasterIdLst>
  <p:sldIdLst>
    <p:sldId id="262" r:id="rId2"/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7"/>
    <p:restoredTop sz="94709"/>
  </p:normalViewPr>
  <p:slideViewPr>
    <p:cSldViewPr snapToGrid="0">
      <p:cViewPr varScale="1">
        <p:scale>
          <a:sx n="107" d="100"/>
          <a:sy n="107" d="100"/>
        </p:scale>
        <p:origin x="1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64CCB-9E6E-834D-94A7-C8C619173D4F}" type="datetimeFigureOut">
              <a:rPr lang="es-EC" smtClean="0"/>
              <a:t>5/4/24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B19A2-31FB-A949-BFB7-1C443873030B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19833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B19A2-31FB-A949-BFB7-1C443873030B}" type="slidenum">
              <a:rPr lang="es-EC" smtClean="0"/>
              <a:t>10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7011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3188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1371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78369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3465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5449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9762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3181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502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6448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7541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5872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694BA78-2744-8D46-A01A-667A43EFA244}" type="datetimeFigureOut">
              <a:rPr lang="es-EC" smtClean="0"/>
              <a:t>5/4/24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AA25CCA-4105-FC42-B788-A862A37C50B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788315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?hl=es-4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analytics-vidhya/chatbot-with-tensorflow-2-0-going-merry-2f79284a6104" TargetMode="External"/><Relationship Id="rId5" Type="http://schemas.openxmlformats.org/officeDocument/2006/relationships/hyperlink" Target="https://keras.io/api/layers/activations/#relu-function" TargetMode="External"/><Relationship Id="rId4" Type="http://schemas.openxmlformats.org/officeDocument/2006/relationships/hyperlink" Target="https://www.tensorflow.org/lite/examples?hl=es-41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microsoft.com/office/2007/relationships/media" Target="../media/media2.mp3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s.wikipedia.org/wiki/C%C3%B3digo_abiert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74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D3E837A-D1A5-8AA3-8300-5CFE7FD5603E}"/>
              </a:ext>
            </a:extLst>
          </p:cNvPr>
          <p:cNvSpPr txBox="1"/>
          <p:nvPr/>
        </p:nvSpPr>
        <p:spPr>
          <a:xfrm>
            <a:off x="3051634" y="913471"/>
            <a:ext cx="5783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pc="600" dirty="0">
                <a:latin typeface="Impact" panose="020B0806030902050204" pitchFamily="34" charset="0"/>
              </a:rPr>
              <a:t>RECURSOS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B331B7-1676-C71C-DC97-A919455B35B6}"/>
              </a:ext>
            </a:extLst>
          </p:cNvPr>
          <p:cNvSpPr txBox="1"/>
          <p:nvPr/>
        </p:nvSpPr>
        <p:spPr>
          <a:xfrm>
            <a:off x="1452748" y="1582340"/>
            <a:ext cx="92865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C" dirty="0"/>
          </a:p>
          <a:p>
            <a:pPr marL="285750" indent="-285750">
              <a:buFont typeface="Wingdings" pitchFamily="2" charset="2"/>
              <a:buChar char="Ø"/>
            </a:pPr>
            <a:r>
              <a:rPr lang="es-EC" dirty="0"/>
              <a:t>https://www.tensorflow.org/resources/learn-ml/basics-of-machine-learning?hl=es-419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EC" dirty="0">
                <a:hlinkClick r:id="rId3"/>
              </a:rPr>
              <a:t>https://www.tensorflow.org/tutorials?hl=es-419</a:t>
            </a:r>
            <a:endParaRPr lang="es-EC" dirty="0"/>
          </a:p>
          <a:p>
            <a:pPr marL="285750" indent="-285750">
              <a:buFont typeface="Wingdings" pitchFamily="2" charset="2"/>
              <a:buChar char="Ø"/>
            </a:pPr>
            <a:r>
              <a:rPr lang="es-EC" dirty="0">
                <a:hlinkClick r:id="rId4"/>
              </a:rPr>
              <a:t>https://www.tensorflow.org/lite/examples?hl=es-419</a:t>
            </a:r>
            <a:endParaRPr lang="es-EC" dirty="0"/>
          </a:p>
          <a:p>
            <a:pPr marL="285750" indent="-285750">
              <a:buFont typeface="Wingdings" pitchFamily="2" charset="2"/>
              <a:buChar char="Ø"/>
            </a:pPr>
            <a:r>
              <a:rPr lang="es-EC" dirty="0"/>
              <a:t>https://keras.io/api/layers/core_layers/embedding/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EC" dirty="0"/>
              <a:t>https://keras.io/api/layers/core_layers/dense/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EC" dirty="0">
                <a:hlinkClick r:id="rId5"/>
              </a:rPr>
              <a:t>https://keras.io/api/layers/activations/#relu-function</a:t>
            </a:r>
            <a:endParaRPr lang="es-EC" dirty="0"/>
          </a:p>
          <a:p>
            <a:pPr marL="285750" indent="-285750">
              <a:buFont typeface="Wingdings" pitchFamily="2" charset="2"/>
              <a:buChar char="Ø"/>
            </a:pPr>
            <a:r>
              <a:rPr lang="es-EC" dirty="0"/>
              <a:t>https://medium.com/@serkankizilirmak/rectified-linear-unit-relu-function-in-machine-learning-understanding-the-basics-3770bb31c2a8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EC" dirty="0"/>
              <a:t>https://keras.io/api/layers/activations/#softmax-function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EC" dirty="0">
                <a:hlinkClick r:id="rId6"/>
              </a:rPr>
              <a:t>https://medium.com/analytics-vidhya/chatbot-with-tensorflow-2-0-going-merry-2f79284a6104</a:t>
            </a:r>
            <a:endParaRPr lang="es-EC" dirty="0"/>
          </a:p>
          <a:p>
            <a:endParaRPr lang="es-EC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9046EC-BBD8-6F41-A85A-09413CCF1706}"/>
              </a:ext>
            </a:extLst>
          </p:cNvPr>
          <p:cNvSpPr txBox="1"/>
          <p:nvPr/>
        </p:nvSpPr>
        <p:spPr>
          <a:xfrm>
            <a:off x="2963726" y="5759863"/>
            <a:ext cx="5783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pc="600" dirty="0">
                <a:latin typeface="Impact" panose="020B080603090205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0433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n 41">
            <a:extLst>
              <a:ext uri="{FF2B5EF4-FFF2-40B4-BE49-F238E27FC236}">
                <a16:creationId xmlns:a16="http://schemas.microsoft.com/office/drawing/2014/main" id="{831CE078-CCBA-358B-4BA2-383B4BC33C8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4529720" y="843148"/>
            <a:ext cx="3560072" cy="6014852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37" name="Imagen 36" title="City And Traffic Light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A0496649-B3B7-1D36-161D-A440C0B677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0006" t="23575" r="19979" b="32507"/>
          <a:stretch>
            <a:fillRect/>
          </a:stretch>
        </p:blipFill>
        <p:spPr>
          <a:xfrm>
            <a:off x="2260996" y="1690561"/>
            <a:ext cx="7317060" cy="3011909"/>
          </a:xfrm>
          <a:custGeom>
            <a:avLst/>
            <a:gdLst/>
            <a:ahLst/>
            <a:cxnLst/>
            <a:rect l="l" t="t" r="r" b="b"/>
            <a:pathLst>
              <a:path w="7317060" h="3011909">
                <a:moveTo>
                  <a:pt x="6749653" y="2397993"/>
                </a:moveTo>
                <a:lnTo>
                  <a:pt x="7317060" y="2397993"/>
                </a:lnTo>
                <a:lnTo>
                  <a:pt x="7317060" y="3011909"/>
                </a:lnTo>
                <a:lnTo>
                  <a:pt x="6749653" y="3011909"/>
                </a:lnTo>
                <a:close/>
                <a:moveTo>
                  <a:pt x="4463653" y="2397993"/>
                </a:moveTo>
                <a:lnTo>
                  <a:pt x="5031061" y="2397993"/>
                </a:lnTo>
                <a:lnTo>
                  <a:pt x="5031061" y="3011909"/>
                </a:lnTo>
                <a:lnTo>
                  <a:pt x="4463653" y="3011909"/>
                </a:lnTo>
                <a:close/>
                <a:moveTo>
                  <a:pt x="2053828" y="2397993"/>
                </a:moveTo>
                <a:lnTo>
                  <a:pt x="2621236" y="2397993"/>
                </a:lnTo>
                <a:lnTo>
                  <a:pt x="2621236" y="3011909"/>
                </a:lnTo>
                <a:lnTo>
                  <a:pt x="2053828" y="3011909"/>
                </a:lnTo>
                <a:close/>
                <a:moveTo>
                  <a:pt x="6117208" y="515317"/>
                </a:moveTo>
                <a:lnTo>
                  <a:pt x="6117208" y="1281782"/>
                </a:lnTo>
                <a:cubicBezTo>
                  <a:pt x="6139532" y="1283023"/>
                  <a:pt x="6158756" y="1283643"/>
                  <a:pt x="6174879" y="1283643"/>
                </a:cubicBezTo>
                <a:cubicBezTo>
                  <a:pt x="6246812" y="1283643"/>
                  <a:pt x="6296732" y="1265969"/>
                  <a:pt x="6324637" y="1230623"/>
                </a:cubicBezTo>
                <a:cubicBezTo>
                  <a:pt x="6352543" y="1195276"/>
                  <a:pt x="6366495" y="1121792"/>
                  <a:pt x="6366495" y="1010171"/>
                </a:cubicBezTo>
                <a:lnTo>
                  <a:pt x="6366495" y="762744"/>
                </a:lnTo>
                <a:cubicBezTo>
                  <a:pt x="6366495" y="659805"/>
                  <a:pt x="6350372" y="592832"/>
                  <a:pt x="6318126" y="561826"/>
                </a:cubicBezTo>
                <a:cubicBezTo>
                  <a:pt x="6285880" y="530821"/>
                  <a:pt x="6218907" y="515317"/>
                  <a:pt x="6117208" y="515317"/>
                </a:cubicBezTo>
                <a:close/>
                <a:moveTo>
                  <a:pt x="5334000" y="0"/>
                </a:moveTo>
                <a:lnTo>
                  <a:pt x="6122789" y="0"/>
                </a:lnTo>
                <a:cubicBezTo>
                  <a:pt x="6336109" y="0"/>
                  <a:pt x="6500130" y="16743"/>
                  <a:pt x="6614852" y="50229"/>
                </a:cubicBezTo>
                <a:cubicBezTo>
                  <a:pt x="6729574" y="83716"/>
                  <a:pt x="6815770" y="132085"/>
                  <a:pt x="6873441" y="195337"/>
                </a:cubicBezTo>
                <a:cubicBezTo>
                  <a:pt x="6931111" y="258589"/>
                  <a:pt x="6970179" y="335173"/>
                  <a:pt x="6990643" y="425090"/>
                </a:cubicBezTo>
                <a:cubicBezTo>
                  <a:pt x="7011106" y="515008"/>
                  <a:pt x="7021338" y="654224"/>
                  <a:pt x="7021339" y="842739"/>
                </a:cubicBezTo>
                <a:lnTo>
                  <a:pt x="7021339" y="1105049"/>
                </a:lnTo>
                <a:cubicBezTo>
                  <a:pt x="7021338" y="1297285"/>
                  <a:pt x="7001495" y="1437432"/>
                  <a:pt x="6961808" y="1525489"/>
                </a:cubicBezTo>
                <a:cubicBezTo>
                  <a:pt x="6922120" y="1613545"/>
                  <a:pt x="6849256" y="1681138"/>
                  <a:pt x="6743216" y="1728266"/>
                </a:cubicBezTo>
                <a:cubicBezTo>
                  <a:pt x="6637176" y="1775396"/>
                  <a:pt x="6498580" y="1798960"/>
                  <a:pt x="6327428" y="1798960"/>
                </a:cubicBezTo>
                <a:lnTo>
                  <a:pt x="6117208" y="1798960"/>
                </a:lnTo>
                <a:lnTo>
                  <a:pt x="6117208" y="3011909"/>
                </a:lnTo>
                <a:lnTo>
                  <a:pt x="5334000" y="3011909"/>
                </a:lnTo>
                <a:close/>
                <a:moveTo>
                  <a:pt x="2924176" y="0"/>
                </a:moveTo>
                <a:lnTo>
                  <a:pt x="3707383" y="0"/>
                </a:lnTo>
                <a:lnTo>
                  <a:pt x="3707383" y="2409155"/>
                </a:lnTo>
                <a:lnTo>
                  <a:pt x="4183633" y="2409155"/>
                </a:lnTo>
                <a:lnTo>
                  <a:pt x="4183633" y="3011909"/>
                </a:lnTo>
                <a:lnTo>
                  <a:pt x="2924176" y="3011909"/>
                </a:lnTo>
                <a:close/>
                <a:moveTo>
                  <a:pt x="0" y="0"/>
                </a:moveTo>
                <a:lnTo>
                  <a:pt x="654844" y="0"/>
                </a:lnTo>
                <a:lnTo>
                  <a:pt x="1093887" y="1356196"/>
                </a:lnTo>
                <a:lnTo>
                  <a:pt x="1093887" y="0"/>
                </a:lnTo>
                <a:lnTo>
                  <a:pt x="1748731" y="0"/>
                </a:lnTo>
                <a:lnTo>
                  <a:pt x="1748731" y="3011909"/>
                </a:lnTo>
                <a:lnTo>
                  <a:pt x="1062261" y="3011909"/>
                </a:lnTo>
                <a:lnTo>
                  <a:pt x="654844" y="1642690"/>
                </a:lnTo>
                <a:lnTo>
                  <a:pt x="654844" y="3011909"/>
                </a:lnTo>
                <a:lnTo>
                  <a:pt x="0" y="3011909"/>
                </a:lnTo>
                <a:close/>
              </a:path>
            </a:pathLst>
          </a:custGeom>
          <a:effectLst>
            <a:outerShdw blurRad="750592" dist="50800" dir="5400000" sx="103000" sy="103000" algn="ctr" rotWithShape="0">
              <a:srgbClr val="C00000">
                <a:alpha val="51000"/>
              </a:srgbClr>
            </a:outerShdw>
          </a:effectLst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994F5E1C-9254-2B7E-B29A-444B1F2C49E6}"/>
              </a:ext>
            </a:extLst>
          </p:cNvPr>
          <p:cNvSpPr txBox="1"/>
          <p:nvPr/>
        </p:nvSpPr>
        <p:spPr>
          <a:xfrm>
            <a:off x="3027884" y="5194099"/>
            <a:ext cx="5783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pc="6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rPr>
              <a:t>THE RISE OF THE MACHINE LEARNING</a:t>
            </a:r>
          </a:p>
        </p:txBody>
      </p:sp>
      <p:pic>
        <p:nvPicPr>
          <p:cNvPr id="44" name="Terminator 2 Judgment Day Main Theme.mp3">
            <a:hlinkClick r:id="" action="ppaction://media"/>
            <a:extLst>
              <a:ext uri="{FF2B5EF4-FFF2-40B4-BE49-F238E27FC236}">
                <a16:creationId xmlns:a16="http://schemas.microsoft.com/office/drawing/2014/main" id="{0D20844B-717A-BE04-C659-B258360489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5928.0788"/>
                  <p14:fade in="1250" out="12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3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4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7188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20000" showWhenStopped="0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EF854F1-6117-FAB7-0DCE-1214A0702A27}"/>
              </a:ext>
            </a:extLst>
          </p:cNvPr>
          <p:cNvSpPr txBox="1"/>
          <p:nvPr/>
        </p:nvSpPr>
        <p:spPr>
          <a:xfrm>
            <a:off x="3204358" y="253964"/>
            <a:ext cx="5783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pc="6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rPr>
              <a:t>N.L.P.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258F8D-8268-C735-B5D9-29C209A4D90B}"/>
              </a:ext>
            </a:extLst>
          </p:cNvPr>
          <p:cNvSpPr txBox="1"/>
          <p:nvPr/>
        </p:nvSpPr>
        <p:spPr>
          <a:xfrm>
            <a:off x="3204358" y="627874"/>
            <a:ext cx="5783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pc="6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rPr>
              <a:t>(natural language processing)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48F51E-8050-EF2B-4680-B818455EEFDA}"/>
              </a:ext>
            </a:extLst>
          </p:cNvPr>
          <p:cNvSpPr txBox="1"/>
          <p:nvPr/>
        </p:nvSpPr>
        <p:spPr>
          <a:xfrm>
            <a:off x="312716" y="3060474"/>
            <a:ext cx="578328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dirty="0">
                <a:solidFill>
                  <a:schemeClr val="bg1"/>
                </a:solidFill>
              </a:rPr>
              <a:t>Se refiere a la rama de la informática de la inteligencia artificial, que se ocupa de dar a las computadoras la capacidad de comprender textos y palabras habladas de la misma manera que los seres humanos.</a:t>
            </a:r>
            <a:endParaRPr lang="es-EC" spc="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5FFEB9D-26B9-C4A3-74BD-F5533394F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19" y="997206"/>
            <a:ext cx="5548881" cy="626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EF854F1-6117-FAB7-0DCE-1214A0702A27}"/>
              </a:ext>
            </a:extLst>
          </p:cNvPr>
          <p:cNvSpPr txBox="1"/>
          <p:nvPr/>
        </p:nvSpPr>
        <p:spPr>
          <a:xfrm>
            <a:off x="3204358" y="253964"/>
            <a:ext cx="5783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pc="600" dirty="0">
                <a:latin typeface="Impact" panose="020B0806030902050204" pitchFamily="34" charset="0"/>
              </a:rPr>
              <a:t>DESMITIFICANDO LA I.A.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48F51E-8050-EF2B-4680-B818455EEFDA}"/>
              </a:ext>
            </a:extLst>
          </p:cNvPr>
          <p:cNvSpPr txBox="1"/>
          <p:nvPr/>
        </p:nvSpPr>
        <p:spPr>
          <a:xfrm>
            <a:off x="312716" y="2921975"/>
            <a:ext cx="578328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dirty="0">
                <a:solidFill>
                  <a:schemeClr val="bg1"/>
                </a:solidFill>
              </a:rPr>
              <a:t>El procesamiento del lenguaje natural (PLN) se refiere a la rama de la informática de la inteligencia artificial, que se ocupa de dar a las computadoras la capacidad de comprender textos y palabras habladas de la misma manera que los seres humanos.</a:t>
            </a:r>
            <a:endParaRPr lang="es-EC" spc="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FE1BA3-2833-446B-416C-C313F220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38" y="1075392"/>
            <a:ext cx="4160784" cy="28542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57E2058-6267-1FAD-C9BB-8F0FA3E5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1" y="2196935"/>
            <a:ext cx="3465996" cy="41411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535C42C-5843-C22D-03F6-C86DA9F80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162" y="623296"/>
            <a:ext cx="3175000" cy="38608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E4043F3-EA15-25FC-49E5-B3F4EEC78C3C}"/>
              </a:ext>
            </a:extLst>
          </p:cNvPr>
          <p:cNvSpPr txBox="1"/>
          <p:nvPr/>
        </p:nvSpPr>
        <p:spPr>
          <a:xfrm>
            <a:off x="205838" y="4267530"/>
            <a:ext cx="390414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z="1400" dirty="0"/>
              <a:t>La I.A. no entiende, no razona, no lee, se basa en algoritmos  y modelos matemáticos específicamente de estadística para hacer predicciones</a:t>
            </a:r>
            <a:endParaRPr lang="es-EC" sz="1400" spc="600" dirty="0">
              <a:latin typeface="Impact" panose="020B080603090205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4A8D03-2288-E28F-4528-AA83155429E7}"/>
              </a:ext>
            </a:extLst>
          </p:cNvPr>
          <p:cNvSpPr txBox="1"/>
          <p:nvPr/>
        </p:nvSpPr>
        <p:spPr>
          <a:xfrm>
            <a:off x="4835037" y="1475464"/>
            <a:ext cx="350771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z="1400" dirty="0"/>
              <a:t>La I.A. conoce y asocia según nosotros se lo enseñemos</a:t>
            </a:r>
            <a:endParaRPr lang="es-EC" sz="1400" spc="600" dirty="0">
              <a:latin typeface="Impact" panose="020B080603090205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77C84E-ABB1-E11A-EE96-07BE43C4CA2E}"/>
              </a:ext>
            </a:extLst>
          </p:cNvPr>
          <p:cNvSpPr txBox="1"/>
          <p:nvPr/>
        </p:nvSpPr>
        <p:spPr>
          <a:xfrm>
            <a:off x="8811162" y="4744583"/>
            <a:ext cx="317500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z="1400" dirty="0"/>
              <a:t>La I.A. necesita ser entrenada mediante asociación para determinar una situación</a:t>
            </a:r>
            <a:endParaRPr lang="es-EC" sz="1400" spc="600" dirty="0">
              <a:latin typeface="Impact" panose="020B080603090205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B7F30A-5201-836F-D3FC-678EB3ED2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1555750"/>
            <a:ext cx="66802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53BA309-FCD4-90FA-4D98-C8E2ACBF134B}"/>
              </a:ext>
            </a:extLst>
          </p:cNvPr>
          <p:cNvSpPr txBox="1"/>
          <p:nvPr/>
        </p:nvSpPr>
        <p:spPr>
          <a:xfrm>
            <a:off x="3204358" y="253964"/>
            <a:ext cx="5783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pc="600" dirty="0">
                <a:latin typeface="Impact" panose="020B0806030902050204" pitchFamily="34" charset="0"/>
              </a:rPr>
              <a:t>HERRAMIENTAS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3EEAC1-0E91-9E2F-6BB0-C4B7420C3E00}"/>
              </a:ext>
            </a:extLst>
          </p:cNvPr>
          <p:cNvSpPr txBox="1"/>
          <p:nvPr/>
        </p:nvSpPr>
        <p:spPr>
          <a:xfrm>
            <a:off x="157712" y="1116380"/>
            <a:ext cx="3904149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C" sz="1400" dirty="0"/>
              <a:t>TensorFlow</a:t>
            </a:r>
          </a:p>
          <a:p>
            <a:endParaRPr lang="es-EC" sz="1400" dirty="0"/>
          </a:p>
          <a:p>
            <a:r>
              <a:rPr lang="es-EC" sz="1400" dirty="0"/>
              <a:t>Es el sistema de aprendizaje automático de segunda generación de Google Brain, liberado como software de </a:t>
            </a:r>
            <a:r>
              <a:rPr lang="es-EC" sz="1400" dirty="0">
                <a:hlinkClick r:id="rId2" tooltip="Código abierto"/>
              </a:rPr>
              <a:t>código abierto</a:t>
            </a:r>
            <a:r>
              <a:rPr lang="es-EC" sz="1400" dirty="0"/>
              <a:t> en 9 de noviembre de 2015</a:t>
            </a:r>
            <a:endParaRPr lang="es-EC" sz="1400" spc="600" dirty="0">
              <a:latin typeface="Impact" panose="020B080603090205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F12EC67-8B0A-236F-E993-9EB21501CF44}"/>
              </a:ext>
            </a:extLst>
          </p:cNvPr>
          <p:cNvSpPr txBox="1"/>
          <p:nvPr/>
        </p:nvSpPr>
        <p:spPr>
          <a:xfrm>
            <a:off x="157711" y="3095635"/>
            <a:ext cx="3904149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C" sz="1400" dirty="0"/>
              <a:t>Keras</a:t>
            </a:r>
          </a:p>
          <a:p>
            <a:endParaRPr lang="es-EC" sz="1400" dirty="0"/>
          </a:p>
          <a:p>
            <a:r>
              <a:rPr lang="es-EC" sz="1400" dirty="0"/>
              <a:t>es la API de alto nivel de TensorFlow para construir y entrenar modelos de aprendizaje profundo</a:t>
            </a:r>
            <a:endParaRPr lang="es-EC" sz="1400" spc="600" dirty="0">
              <a:latin typeface="Impact" panose="020B080603090205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C9BB197-07E7-4185-A031-677DABDEA06C}"/>
              </a:ext>
            </a:extLst>
          </p:cNvPr>
          <p:cNvSpPr txBox="1"/>
          <p:nvPr/>
        </p:nvSpPr>
        <p:spPr>
          <a:xfrm>
            <a:off x="157711" y="5074571"/>
            <a:ext cx="390414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C" sz="1400" dirty="0"/>
              <a:t>Scikit-learn</a:t>
            </a:r>
          </a:p>
          <a:p>
            <a:endParaRPr lang="es-EC" sz="1400" dirty="0"/>
          </a:p>
          <a:p>
            <a:r>
              <a:rPr lang="es-EC" sz="1400" dirty="0"/>
              <a:t>Es un conjunto de rutinas escritas en Python para hacer análisis predictivo</a:t>
            </a:r>
            <a:endParaRPr lang="es-EC" sz="1400" spc="600" dirty="0">
              <a:latin typeface="Impact" panose="020B080603090205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50B77CE-D1B2-83B2-FF33-385EF5AF0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944" y="623296"/>
            <a:ext cx="4334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2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B9221AB-66AD-8305-6E6C-6BC6FE2B111B}"/>
              </a:ext>
            </a:extLst>
          </p:cNvPr>
          <p:cNvSpPr txBox="1"/>
          <p:nvPr/>
        </p:nvSpPr>
        <p:spPr>
          <a:xfrm>
            <a:off x="3051634" y="913471"/>
            <a:ext cx="5783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pc="600" dirty="0">
                <a:latin typeface="Impact" panose="020B0806030902050204" pitchFamily="34" charset="0"/>
              </a:rPr>
              <a:t>EJEMPLO PRÁCTICO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FB37363-08A2-1057-C7CC-4367D02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513773"/>
            <a:ext cx="40640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1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E3D1B2F-1866-1489-5E64-54040CB9C8B6}"/>
              </a:ext>
            </a:extLst>
          </p:cNvPr>
          <p:cNvSpPr txBox="1"/>
          <p:nvPr/>
        </p:nvSpPr>
        <p:spPr>
          <a:xfrm>
            <a:off x="3051634" y="913471"/>
            <a:ext cx="5783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C" spc="600" dirty="0">
                <a:latin typeface="Impact" panose="020B0806030902050204" pitchFamily="34" charset="0"/>
              </a:rPr>
              <a:t>ENTRENANDO A NUESTRO MODELO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32EE1E-CB5E-073E-E261-28AAB4C5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6" y="1682630"/>
            <a:ext cx="7200900" cy="2336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3FF281D-C501-6911-1657-B9C3E20DED31}"/>
              </a:ext>
            </a:extLst>
          </p:cNvPr>
          <p:cNvSpPr txBox="1"/>
          <p:nvPr/>
        </p:nvSpPr>
        <p:spPr>
          <a:xfrm>
            <a:off x="7601730" y="1682630"/>
            <a:ext cx="4346214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C" sz="1400" dirty="0"/>
              <a:t>CODIFICACIÓN DE NUESTRAS RESPUESTAS</a:t>
            </a:r>
          </a:p>
          <a:p>
            <a:endParaRPr lang="es-EC" sz="1400" dirty="0"/>
          </a:p>
          <a:p>
            <a:r>
              <a:rPr lang="es-EC" sz="1400" dirty="0"/>
              <a:t>Vamos a utilizar el método </a:t>
            </a:r>
            <a:r>
              <a:rPr lang="es-EC" sz="1400" b="1" dirty="0"/>
              <a:t>fit_transforms </a:t>
            </a:r>
            <a:r>
              <a:rPr lang="es-EC" sz="1400" dirty="0"/>
              <a:t>del </a:t>
            </a:r>
            <a:r>
              <a:rPr lang="es-EC" sz="1400" b="1" dirty="0"/>
              <a:t>LabelEncoder </a:t>
            </a:r>
            <a:r>
              <a:rPr lang="es-EC" sz="1400" dirty="0"/>
              <a:t>el cual tiene la finalidad transformar las etiquetas de entrenamiento a un valor númerico único</a:t>
            </a:r>
            <a:endParaRPr lang="es-EC" sz="1400" b="1" spc="600" dirty="0">
              <a:latin typeface="Impact" panose="020B080603090205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A8EDB00-A0A0-DD48-84C7-5B25DF457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44" y="4727755"/>
            <a:ext cx="6756400" cy="1422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8E147B4-A3E9-5DF8-6368-F6ECCEA37AEC}"/>
              </a:ext>
            </a:extLst>
          </p:cNvPr>
          <p:cNvSpPr txBox="1"/>
          <p:nvPr/>
        </p:nvSpPr>
        <p:spPr>
          <a:xfrm>
            <a:off x="244056" y="4727755"/>
            <a:ext cx="4621242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C" sz="1400" dirty="0"/>
              <a:t>MAPEO Y TOKENIZACIÓN DE LA DATA DE ENTRANAMIENTO</a:t>
            </a:r>
          </a:p>
          <a:p>
            <a:endParaRPr lang="es-EC" sz="1400" dirty="0"/>
          </a:p>
          <a:p>
            <a:r>
              <a:rPr lang="es-EC" sz="1400" dirty="0"/>
              <a:t>Para este proceso vamos a utilizar el método </a:t>
            </a:r>
            <a:r>
              <a:rPr lang="es-EC" sz="1400" b="1" dirty="0"/>
              <a:t>fit_on_text </a:t>
            </a:r>
            <a:r>
              <a:rPr lang="es-EC" sz="1400" dirty="0"/>
              <a:t>del utilitario de </a:t>
            </a:r>
            <a:r>
              <a:rPr lang="es-EC" sz="1400" b="1" dirty="0"/>
              <a:t>Keras, </a:t>
            </a:r>
            <a:r>
              <a:rPr lang="es-EC" sz="1400" dirty="0"/>
              <a:t>el cual nos va a devolver un mapa de todas las palabras usadas en las etiquetas de entrenamiento teniendo en cuenta no repetir palabras</a:t>
            </a:r>
            <a:endParaRPr lang="es-EC" sz="1400" b="1" dirty="0"/>
          </a:p>
        </p:txBody>
      </p:sp>
    </p:spTree>
    <p:extLst>
      <p:ext uri="{BB962C8B-B14F-4D97-AF65-F5344CB8AC3E}">
        <p14:creationId xmlns:p14="http://schemas.microsoft.com/office/powerpoint/2010/main" val="10076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3FF281D-C501-6911-1657-B9C3E20DED31}"/>
              </a:ext>
            </a:extLst>
          </p:cNvPr>
          <p:cNvSpPr txBox="1"/>
          <p:nvPr/>
        </p:nvSpPr>
        <p:spPr>
          <a:xfrm>
            <a:off x="7601730" y="449038"/>
            <a:ext cx="434621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C" sz="1400" dirty="0"/>
              <a:t>SEQUENCIANDO LOS DATOS Y HACIENDO UN MATCH ENTRE LOS DATOS DE ENTRENAMIENTO Y LAS RESPUESTAS</a:t>
            </a:r>
          </a:p>
          <a:p>
            <a:endParaRPr lang="es-EC" sz="1400" dirty="0"/>
          </a:p>
          <a:p>
            <a:r>
              <a:rPr lang="es-EC" sz="1400" dirty="0"/>
              <a:t>Para sequenciar nuestros datos de entrenamiento vamos a utilizar el método </a:t>
            </a:r>
            <a:r>
              <a:rPr lang="es-EC" sz="1400" b="1" dirty="0"/>
              <a:t>text_to_sequences </a:t>
            </a:r>
            <a:r>
              <a:rPr lang="es-EC" sz="1400" dirty="0"/>
              <a:t>del utilitario del </a:t>
            </a:r>
            <a:r>
              <a:rPr lang="es-EC" sz="1400" b="1" dirty="0"/>
              <a:t>tokenizador de KERAS </a:t>
            </a:r>
            <a:r>
              <a:rPr lang="es-EC" sz="1400" dirty="0"/>
              <a:t>el cual tiene la finalidad de asignar la sequencia de cada palabra de entrenamiento a una de las etiquetas de respuestas</a:t>
            </a:r>
            <a:endParaRPr lang="es-EC" sz="1400" b="1" spc="600" dirty="0">
              <a:latin typeface="Impact" panose="020B080603090205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8E147B4-A3E9-5DF8-6368-F6ECCEA37AEC}"/>
              </a:ext>
            </a:extLst>
          </p:cNvPr>
          <p:cNvSpPr txBox="1"/>
          <p:nvPr/>
        </p:nvSpPr>
        <p:spPr>
          <a:xfrm>
            <a:off x="244056" y="2612092"/>
            <a:ext cx="377930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C" sz="1400" dirty="0"/>
              <a:t>ENTRENAMIENTO DE NUESTRO MODELO</a:t>
            </a:r>
          </a:p>
          <a:p>
            <a:endParaRPr lang="es-EC" sz="1400" dirty="0"/>
          </a:p>
          <a:p>
            <a:r>
              <a:rPr lang="es-EC" sz="1400" dirty="0"/>
              <a:t>Para el entrenamiento de nuestro modelo vamos a usar el modelo </a:t>
            </a:r>
            <a:r>
              <a:rPr lang="es-EC" sz="1400" b="1" dirty="0"/>
              <a:t>SEQUENTIAL </a:t>
            </a:r>
            <a:r>
              <a:rPr lang="es-EC" sz="1400" dirty="0"/>
              <a:t>de </a:t>
            </a:r>
            <a:r>
              <a:rPr lang="es-EC" sz="1400" b="1" dirty="0"/>
              <a:t>KERAS, </a:t>
            </a:r>
            <a:r>
              <a:rPr lang="es-EC" sz="1400" dirty="0"/>
              <a:t>siendo este el más usado cuando se obtiene un dato de entrada y un dato de salida,  demás vamos a añadir a nuestro modelo características necesarias, como los datos, aplanamiento de los datos, y por último añadimos las capas neuronales que van a procesar los datos y darnos los puntajes de las probabilidades de que un dato de entrada haga match on uno de salida, para añadir cada una de estas características vamos a usar el método </a:t>
            </a:r>
            <a:r>
              <a:rPr lang="es-EC" sz="1400" b="1" dirty="0"/>
              <a:t>.add </a:t>
            </a:r>
            <a:r>
              <a:rPr lang="es-EC" sz="1400" dirty="0"/>
              <a:t>del propio modelo, para finalmente compilar y generar los datos de precisión para cada uno de los datos entrenamiento con los métodos </a:t>
            </a:r>
            <a:r>
              <a:rPr lang="es-EC" sz="1400" b="1" dirty="0"/>
              <a:t>.compile y .fit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9AEEA6-D9B3-AA89-D387-0FF623CE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6" y="449038"/>
            <a:ext cx="7162800" cy="1714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5D8209-014D-45B1-C21F-FA6DA8B2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44" y="3189656"/>
            <a:ext cx="7772400" cy="25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8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F3FF281D-C501-6911-1657-B9C3E20DED31}"/>
              </a:ext>
            </a:extLst>
          </p:cNvPr>
          <p:cNvSpPr txBox="1"/>
          <p:nvPr/>
        </p:nvSpPr>
        <p:spPr>
          <a:xfrm>
            <a:off x="2469681" y="4719888"/>
            <a:ext cx="777240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C" sz="1400" dirty="0"/>
              <a:t>OBTENIENDO RESPUESTAS DE NUESTRO MODELO</a:t>
            </a:r>
          </a:p>
          <a:p>
            <a:endParaRPr lang="es-EC" sz="1400" dirty="0"/>
          </a:p>
          <a:p>
            <a:r>
              <a:rPr lang="es-EC" sz="1400" dirty="0"/>
              <a:t>Finalmente con nuestro modelo entrenado procedemos a enviarle datos de entrada para que sean procesados por las redes neuronales de nuestro modelo y nos dé una valoración y un peso para saber cuan de los datos de salida concuerda de mejor manera con nuestros datos de entrada, para esto usamos el método </a:t>
            </a:r>
            <a:r>
              <a:rPr lang="es-EC" sz="1400" b="1" dirty="0"/>
              <a:t>.predict </a:t>
            </a:r>
            <a:r>
              <a:rPr lang="es-EC" sz="1400" dirty="0"/>
              <a:t>de nuestro modelo</a:t>
            </a:r>
            <a:endParaRPr lang="es-EC" sz="1400" b="1" spc="600" dirty="0">
              <a:latin typeface="Impact" panose="020B080603090205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4F6337-5AF2-F314-6B52-A10EE6B5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681" y="2556074"/>
            <a:ext cx="7772400" cy="17458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A27AA6-5317-2339-5D13-2F59B516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939" y="0"/>
            <a:ext cx="1892335" cy="289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4855</TotalTime>
  <Words>679</Words>
  <Application>Microsoft Macintosh PowerPoint</Application>
  <PresentationFormat>Panorámica</PresentationFormat>
  <Paragraphs>49</Paragraphs>
  <Slides>10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Impact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Fernando Sanchez Gomez</dc:creator>
  <cp:lastModifiedBy>Santiago Fernando Sanchez Gomez</cp:lastModifiedBy>
  <cp:revision>9</cp:revision>
  <dcterms:created xsi:type="dcterms:W3CDTF">2024-04-04T23:29:49Z</dcterms:created>
  <dcterms:modified xsi:type="dcterms:W3CDTF">2024-04-08T13:52:30Z</dcterms:modified>
</cp:coreProperties>
</file>